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4"/>
    <p:sldMasterId id="2147483663" r:id="rId5"/>
    <p:sldMasterId id="214748366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72e361772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2772e361772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" name="Google Shape;78;g2772e361772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b2125b73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b2125b73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b2125b73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b2125b73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b2125b73a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cb2125b73a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b2125b73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cb2125b73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b2125b73a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b2125b73a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72e36177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72e36177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72e361772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772e36177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72e36177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72e36177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772e361772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772e361772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72e361772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72e361772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72e361772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g2772e361772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72e361772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772e36177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772e361772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772e361772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b2125b73a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cb2125b73a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b2125b73a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b2125b73a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72e361772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2772e361772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72e361772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2772e361772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72e36177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72e36177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72e36177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772e36177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b2125b7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b2125b7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b2125b73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b2125b73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56484" y="1577578"/>
            <a:ext cx="4560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56484" y="3694883"/>
            <a:ext cx="45606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67500">
            <a:noAutofit/>
          </a:bodyPr>
          <a:lstStyle>
            <a:lvl1pPr indent="-228600" lvl="0" marL="457200" marR="0" rtl="0" algn="l">
              <a:lnSpc>
                <a:spcPct val="4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356484" y="4119064"/>
            <a:ext cx="45606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67500">
            <a:noAutofit/>
          </a:bodyPr>
          <a:lstStyle>
            <a:lvl1pPr indent="-228600" lvl="0" marL="457200" marR="0" rtl="0" algn="l">
              <a:lnSpc>
                <a:spcPct val="4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3" type="body"/>
          </p:nvPr>
        </p:nvSpPr>
        <p:spPr>
          <a:xfrm>
            <a:off x="356484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56484" y="1897618"/>
            <a:ext cx="4560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56484" y="3694883"/>
            <a:ext cx="45606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56484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356484" y="1515978"/>
            <a:ext cx="5838600" cy="26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67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356484" y="713290"/>
            <a:ext cx="5838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" name="Google Shape;74;p17"/>
          <p:cNvSpPr txBox="1"/>
          <p:nvPr>
            <p:ph idx="3" type="body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-4743976">
            <a:off x="5165454" y="2104936"/>
            <a:ext cx="4686473" cy="4642464"/>
          </a:xfrm>
          <a:prstGeom prst="ellipse">
            <a:avLst/>
          </a:pr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/>
          <p:nvPr/>
        </p:nvSpPr>
        <p:spPr>
          <a:xfrm rot="-4744071">
            <a:off x="6257644" y="-745546"/>
            <a:ext cx="3676316" cy="3642131"/>
          </a:xfrm>
          <a:prstGeom prst="ellipse">
            <a:avLst/>
          </a:prstGeom>
          <a:noFill/>
          <a:ln cap="flat" cmpd="sng" w="635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&#10;&#10;Description automatically generated" id="53" name="Google Shape;53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6871" y="289477"/>
            <a:ext cx="2000251" cy="6286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5"/>
          <p:cNvGrpSpPr/>
          <p:nvPr/>
        </p:nvGrpSpPr>
        <p:grpSpPr>
          <a:xfrm rot="4462499">
            <a:off x="5449373" y="-2345203"/>
            <a:ext cx="6995605" cy="4690539"/>
            <a:chOff x="-2190568" y="-6468307"/>
            <a:chExt cx="16557097" cy="11101500"/>
          </a:xfrm>
        </p:grpSpPr>
        <p:sp>
          <p:nvSpPr>
            <p:cNvPr id="61" name="Google Shape;61;p15"/>
            <p:cNvSpPr/>
            <p:nvPr/>
          </p:nvSpPr>
          <p:spPr>
            <a:xfrm>
              <a:off x="-2190568" y="-6468307"/>
              <a:ext cx="11206500" cy="11101500"/>
            </a:xfrm>
            <a:prstGeom prst="ellipse">
              <a:avLst/>
            </a:prstGeom>
            <a:noFill/>
            <a:ln cap="flat" cmpd="sng" w="635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6807129" y="-5452267"/>
              <a:ext cx="7559400" cy="7488600"/>
            </a:xfrm>
            <a:prstGeom prst="ellipse">
              <a:avLst/>
            </a:prstGeom>
            <a:noFill/>
            <a:ln cap="flat" cmpd="sng" w="635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26.png"/><Relationship Id="rId6" Type="http://schemas.openxmlformats.org/officeDocument/2006/relationships/image" Target="../media/image18.png"/><Relationship Id="rId7" Type="http://schemas.openxmlformats.org/officeDocument/2006/relationships/image" Target="../media/image34.png"/><Relationship Id="rId8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Relationship Id="rId7" Type="http://schemas.openxmlformats.org/officeDocument/2006/relationships/hyperlink" Target="https://imgflip.co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cscourses.github.io/genomeacademy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31.png"/><Relationship Id="rId6" Type="http://schemas.openxmlformats.org/officeDocument/2006/relationships/hyperlink" Target="http://sasbistudents.weebly.com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hyperlink" Target="https://collegedunia.com/exams/central-dogma-biology-articleid-7169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hyperlink" Target="https://www.ashg.org/discover-genetics/building-blocks/" TargetMode="External"/><Relationship Id="rId6" Type="http://schemas.openxmlformats.org/officeDocument/2006/relationships/hyperlink" Target="https://learn.genetics.utah.edu/content/basics/dnacode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11" Type="http://schemas.openxmlformats.org/officeDocument/2006/relationships/hyperlink" Target="https://www.facebook.com/DataScienceMemes/photos/a.1664312753823476/1671186756469409/?type=3" TargetMode="External"/><Relationship Id="rId10" Type="http://schemas.openxmlformats.org/officeDocument/2006/relationships/hyperlink" Target="https://www.sisense.com/blog/predictive-analytics-machine-learning-dog-memes/" TargetMode="External"/><Relationship Id="rId12" Type="http://schemas.openxmlformats.org/officeDocument/2006/relationships/hyperlink" Target="https://imgflip.com/" TargetMode="External"/><Relationship Id="rId9" Type="http://schemas.openxmlformats.org/officeDocument/2006/relationships/hyperlink" Target="https://www.labcompare.com/Clinical-Diagnostics/5168-Automated-DNA-Sequencer-DNA-Sequencing-System/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6.png"/><Relationship Id="rId8" Type="http://schemas.openxmlformats.org/officeDocument/2006/relationships/hyperlink" Target="https://www.memedroid.com/memes/tag/laborator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s://www.fiosgenomics.com/what-is-bioinformatics-overview-and-example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www.multivu.com/players/English/8563651-bushs-beans-duke-spokes-dog-instagram-petcon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cscourses.github.io/genomeacademy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s://wcscourses.github.io/genomeacademy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78125" y="2112376"/>
            <a:ext cx="4560600" cy="18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67500">
            <a:noAutofit/>
          </a:bodyPr>
          <a:lstStyle/>
          <a:p>
            <a:pPr indent="-177800" lvl="0" marL="17780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Jorge Batista da Rocha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4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Education Developer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4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4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Vaishnavi Vikas Gangadhar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4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Informatics Technical Officer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4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4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Martin Aslett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4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Informatics Manager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4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4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Alice Matimba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4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Head of Global Training and Capacity Development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4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4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Welcome Connecting Science 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4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Learning and Training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209475" y="1097175"/>
            <a:ext cx="63369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600">
                <a:solidFill>
                  <a:schemeClr val="dk1"/>
                </a:solidFill>
              </a:rPr>
              <a:t>Welcome to bioinformatics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29825" y="322450"/>
            <a:ext cx="6629700" cy="71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3: </a:t>
            </a:r>
            <a:r>
              <a:rPr lang="en-GB">
                <a:solidFill>
                  <a:schemeClr val="dk2"/>
                </a:solidFill>
              </a:rPr>
              <a:t>Figure out which gene belongs to human or animal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500875" y="1801275"/>
            <a:ext cx="1225800" cy="666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(Gene A &amp; Gene B)</a:t>
            </a:r>
            <a:endParaRPr sz="900"/>
          </a:p>
        </p:txBody>
      </p:sp>
      <p:sp>
        <p:nvSpPr>
          <p:cNvPr id="182" name="Google Shape;182;p27"/>
          <p:cNvSpPr txBox="1"/>
          <p:nvPr>
            <p:ph idx="2" type="body"/>
          </p:nvPr>
        </p:nvSpPr>
        <p:spPr>
          <a:xfrm>
            <a:off x="856050" y="1038250"/>
            <a:ext cx="4930800" cy="424200"/>
          </a:xfrm>
          <a:prstGeom prst="rect">
            <a:avLst/>
          </a:prstGeom>
          <a:ln>
            <a:noFill/>
          </a:ln>
        </p:spPr>
        <p:txBody>
          <a:bodyPr anchorCtr="0" anchor="t" bIns="67500" lIns="68575" spcFirstLastPara="1" rIns="68575" wrap="square" tIns="675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Time to put on our “</a:t>
            </a:r>
            <a:r>
              <a:rPr b="1" lang="en-GB"/>
              <a:t>what would a bioinformatician do</a:t>
            </a:r>
            <a:r>
              <a:rPr lang="en-GB"/>
              <a:t>?” cap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2697213" y="1385000"/>
            <a:ext cx="2287538" cy="1519075"/>
          </a:xfrm>
          <a:prstGeom prst="flowChartDecision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information does the data provide?</a:t>
            </a:r>
            <a:endParaRPr/>
          </a:p>
        </p:txBody>
      </p:sp>
      <p:sp>
        <p:nvSpPr>
          <p:cNvPr id="184" name="Google Shape;184;p27"/>
          <p:cNvSpPr/>
          <p:nvPr/>
        </p:nvSpPr>
        <p:spPr>
          <a:xfrm>
            <a:off x="6044100" y="1710375"/>
            <a:ext cx="1741200" cy="861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Look up in our Bioinformatics Database</a:t>
            </a:r>
            <a:endParaRPr/>
          </a:p>
        </p:txBody>
      </p:sp>
      <p:cxnSp>
        <p:nvCxnSpPr>
          <p:cNvPr id="185" name="Google Shape;185;p27"/>
          <p:cNvCxnSpPr>
            <a:stCxn id="181" idx="3"/>
            <a:endCxn id="183" idx="1"/>
          </p:cNvCxnSpPr>
          <p:nvPr/>
        </p:nvCxnSpPr>
        <p:spPr>
          <a:xfrm>
            <a:off x="1726675" y="2134425"/>
            <a:ext cx="9705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7"/>
          <p:cNvCxnSpPr>
            <a:stCxn id="183" idx="3"/>
            <a:endCxn id="184" idx="1"/>
          </p:cNvCxnSpPr>
          <p:nvPr/>
        </p:nvCxnSpPr>
        <p:spPr>
          <a:xfrm flipH="1" rot="10800000">
            <a:off x="4984750" y="2141238"/>
            <a:ext cx="10593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7750" r="-7749" t="0"/>
          <a:stretch/>
        </p:blipFill>
        <p:spPr>
          <a:xfrm>
            <a:off x="5127513" y="1385011"/>
            <a:ext cx="916580" cy="7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800" y="3081200"/>
            <a:ext cx="4045896" cy="19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4346" y="3082875"/>
            <a:ext cx="4140140" cy="193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4524" y="314250"/>
            <a:ext cx="6807000" cy="71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Bioinformatics Database</a:t>
            </a:r>
            <a:r>
              <a:rPr lang="en-GB"/>
              <a:t>:</a:t>
            </a:r>
            <a:r>
              <a:rPr lang="en-GB"/>
              <a:t> </a:t>
            </a:r>
            <a:r>
              <a:rPr lang="en-GB">
                <a:solidFill>
                  <a:schemeClr val="dk2"/>
                </a:solidFill>
              </a:rPr>
              <a:t>Processing Data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25" y="2705825"/>
            <a:ext cx="4014051" cy="21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238" y="928225"/>
            <a:ext cx="3431127" cy="164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3525" y="3629225"/>
            <a:ext cx="1529850" cy="11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/>
        </p:nvSpPr>
        <p:spPr>
          <a:xfrm>
            <a:off x="82050" y="870800"/>
            <a:ext cx="2743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2"/>
                </a:solidFill>
              </a:rPr>
              <a:t>Step 1:</a:t>
            </a:r>
            <a:r>
              <a:rPr lang="en-GB" sz="1200">
                <a:solidFill>
                  <a:schemeClr val="dk1"/>
                </a:solidFill>
              </a:rPr>
              <a:t>  In firefox search for NIH BLAST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2"/>
                </a:solidFill>
              </a:rPr>
              <a:t>Step 2:</a:t>
            </a:r>
            <a:r>
              <a:rPr lang="en-GB" sz="1200">
                <a:solidFill>
                  <a:schemeClr val="dk1"/>
                </a:solidFill>
              </a:rPr>
              <a:t>  Select Nucleotide BLAST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2"/>
                </a:solidFill>
              </a:rPr>
              <a:t>Step 3:</a:t>
            </a:r>
            <a:r>
              <a:rPr lang="en-GB" sz="1200">
                <a:solidFill>
                  <a:schemeClr val="dk1"/>
                </a:solidFill>
              </a:rPr>
              <a:t>  Enter sequence in Query box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IMPORTANT: </a:t>
            </a:r>
            <a:r>
              <a:rPr lang="en-GB" sz="1000">
                <a:solidFill>
                  <a:schemeClr val="dk1"/>
                </a:solidFill>
              </a:rPr>
              <a:t>Label the submitted jobs as Gene A and Gene B, so you don't get confused,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9" name="Google Shape;199;p28"/>
          <p:cNvSpPr/>
          <p:nvPr/>
        </p:nvSpPr>
        <p:spPr>
          <a:xfrm>
            <a:off x="3053875" y="1952825"/>
            <a:ext cx="985200" cy="753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835525" y="4457800"/>
            <a:ext cx="677100" cy="300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" name="Google Shape;201;p28"/>
          <p:cNvCxnSpPr/>
          <p:nvPr/>
        </p:nvCxnSpPr>
        <p:spPr>
          <a:xfrm flipH="1">
            <a:off x="2365650" y="3541975"/>
            <a:ext cx="377400" cy="360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28"/>
          <p:cNvSpPr txBox="1"/>
          <p:nvPr/>
        </p:nvSpPr>
        <p:spPr>
          <a:xfrm>
            <a:off x="4400950" y="2705825"/>
            <a:ext cx="188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2"/>
                </a:solidFill>
              </a:rPr>
              <a:t>Step 4:</a:t>
            </a:r>
            <a:r>
              <a:rPr lang="en-GB" sz="1200">
                <a:solidFill>
                  <a:schemeClr val="dk1"/>
                </a:solidFill>
              </a:rPr>
              <a:t>  Scroll to the bottom of webpage and click on BLAST (to submit job)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3" name="Google Shape;203;p28"/>
          <p:cNvSpPr txBox="1"/>
          <p:nvPr>
            <p:ph idx="2" type="body"/>
          </p:nvPr>
        </p:nvSpPr>
        <p:spPr>
          <a:xfrm>
            <a:off x="6126075" y="3720400"/>
            <a:ext cx="2884500" cy="1351500"/>
          </a:xfrm>
          <a:prstGeom prst="rect">
            <a:avLst/>
          </a:prstGeom>
          <a:ln>
            <a:noFill/>
          </a:ln>
        </p:spPr>
        <p:txBody>
          <a:bodyPr anchorCtr="0" anchor="t" bIns="67500" lIns="68575" spcFirstLastPara="1" rIns="68575" wrap="square" tIns="675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AA84F"/>
                </a:solidFill>
              </a:rPr>
              <a:t>What is a </a:t>
            </a:r>
            <a:r>
              <a:rPr b="1" lang="en-GB">
                <a:solidFill>
                  <a:srgbClr val="6AA84F"/>
                </a:solidFill>
              </a:rPr>
              <a:t>BLAST and what does it do</a:t>
            </a:r>
            <a:r>
              <a:rPr lang="en-GB">
                <a:solidFill>
                  <a:srgbClr val="6AA84F"/>
                </a:solidFill>
              </a:rPr>
              <a:t>?</a:t>
            </a:r>
            <a:endParaRPr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6AA84F"/>
              </a:buClr>
              <a:buSzPts val="1200"/>
              <a:buChar char="●"/>
            </a:pPr>
            <a:r>
              <a:rPr lang="en-GB">
                <a:solidFill>
                  <a:srgbClr val="6AA84F"/>
                </a:solidFill>
              </a:rPr>
              <a:t>BLAST is an algorithm and program for comparing primary biological sequence information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356474" y="314250"/>
            <a:ext cx="6807000" cy="71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Bioinformatics Results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00" y="1504175"/>
            <a:ext cx="3800401" cy="226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5451" y="1474575"/>
            <a:ext cx="3899677" cy="232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9575" y="3959924"/>
            <a:ext cx="1966399" cy="8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/>
        </p:nvSpPr>
        <p:spPr>
          <a:xfrm>
            <a:off x="705500" y="10300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2"/>
                </a:solidFill>
              </a:rPr>
              <a:t>Gene A</a:t>
            </a:r>
            <a:r>
              <a:rPr b="1" lang="en-GB" sz="1200">
                <a:solidFill>
                  <a:schemeClr val="lt2"/>
                </a:solidFill>
              </a:rPr>
              <a:t>:</a:t>
            </a:r>
            <a:r>
              <a:rPr lang="en-GB" sz="1200">
                <a:solidFill>
                  <a:schemeClr val="dk1"/>
                </a:solidFill>
              </a:rPr>
              <a:t>  </a:t>
            </a:r>
            <a:r>
              <a:rPr i="1" lang="en-GB" sz="1200">
                <a:solidFill>
                  <a:schemeClr val="dk1"/>
                </a:solidFill>
              </a:rPr>
              <a:t>Rosa chinensis</a:t>
            </a:r>
            <a:endParaRPr i="1"/>
          </a:p>
        </p:txBody>
      </p:sp>
      <p:sp>
        <p:nvSpPr>
          <p:cNvPr id="213" name="Google Shape;213;p29"/>
          <p:cNvSpPr txBox="1"/>
          <p:nvPr/>
        </p:nvSpPr>
        <p:spPr>
          <a:xfrm>
            <a:off x="4585288" y="9691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2"/>
                </a:solidFill>
              </a:rPr>
              <a:t>Gene B:</a:t>
            </a:r>
            <a:r>
              <a:rPr lang="en-GB" sz="1200">
                <a:solidFill>
                  <a:schemeClr val="dk1"/>
                </a:solidFill>
              </a:rPr>
              <a:t>  </a:t>
            </a:r>
            <a:r>
              <a:rPr i="1" lang="en-GB" sz="1200">
                <a:solidFill>
                  <a:schemeClr val="dk1"/>
                </a:solidFill>
              </a:rPr>
              <a:t>Homo Sapiens</a:t>
            </a:r>
            <a:endParaRPr i="1"/>
          </a:p>
        </p:txBody>
      </p:sp>
      <p:sp>
        <p:nvSpPr>
          <p:cNvPr id="214" name="Google Shape;214;p29"/>
          <p:cNvSpPr/>
          <p:nvPr/>
        </p:nvSpPr>
        <p:spPr>
          <a:xfrm>
            <a:off x="2216325" y="3521100"/>
            <a:ext cx="522000" cy="197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9"/>
          <p:cNvSpPr/>
          <p:nvPr/>
        </p:nvSpPr>
        <p:spPr>
          <a:xfrm>
            <a:off x="6191500" y="3574575"/>
            <a:ext cx="522000" cy="197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4975" y="3574575"/>
            <a:ext cx="646825" cy="9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/>
          <p:nvPr/>
        </p:nvSpPr>
        <p:spPr>
          <a:xfrm>
            <a:off x="3192325" y="3383425"/>
            <a:ext cx="198300" cy="466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7232300" y="3414150"/>
            <a:ext cx="198300" cy="466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2025" y="3976550"/>
            <a:ext cx="1901451" cy="8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01100" y="51625"/>
            <a:ext cx="872428" cy="91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29834" y="205091"/>
            <a:ext cx="5838600" cy="71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4: </a:t>
            </a:r>
            <a:r>
              <a:rPr lang="en-GB">
                <a:solidFill>
                  <a:schemeClr val="dk2"/>
                </a:solidFill>
              </a:rPr>
              <a:t>Can we compare the two sequences?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6" name="Google Shape;226;p30"/>
          <p:cNvSpPr txBox="1"/>
          <p:nvPr>
            <p:ph idx="2" type="body"/>
          </p:nvPr>
        </p:nvSpPr>
        <p:spPr>
          <a:xfrm>
            <a:off x="488575" y="1904038"/>
            <a:ext cx="2664600" cy="1158600"/>
          </a:xfrm>
          <a:prstGeom prst="rect">
            <a:avLst/>
          </a:prstGeom>
        </p:spPr>
        <p:txBody>
          <a:bodyPr anchorCtr="0" anchor="t" bIns="67500" lIns="68575" spcFirstLastPara="1" rIns="68575" wrap="square" tIns="675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</a:rPr>
              <a:t>Step 1:</a:t>
            </a:r>
            <a:r>
              <a:rPr lang="en-GB"/>
              <a:t>  In Firefox browser search for EMBOSS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2"/>
                </a:solidFill>
              </a:rPr>
              <a:t>Step 2:</a:t>
            </a:r>
            <a:r>
              <a:rPr lang="en-GB"/>
              <a:t>  Select Input as DNA, and enter Gene Sequences.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IMPORTANT: </a:t>
            </a:r>
            <a:r>
              <a:rPr lang="en-GB" sz="1000"/>
              <a:t>Label the submitted job.</a:t>
            </a:r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550" y="1105925"/>
            <a:ext cx="4582499" cy="350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/>
          <p:nvPr/>
        </p:nvSpPr>
        <p:spPr>
          <a:xfrm>
            <a:off x="4278225" y="2372200"/>
            <a:ext cx="342900" cy="222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146004" y="205100"/>
            <a:ext cx="3324600" cy="71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4: </a:t>
            </a:r>
            <a:r>
              <a:rPr lang="en-GB">
                <a:solidFill>
                  <a:schemeClr val="dk2"/>
                </a:solidFill>
              </a:rPr>
              <a:t>Result</a:t>
            </a:r>
            <a:r>
              <a:rPr lang="en-GB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-1416" l="30723" r="-1958" t="4404"/>
          <a:stretch/>
        </p:blipFill>
        <p:spPr>
          <a:xfrm>
            <a:off x="232625" y="827688"/>
            <a:ext cx="3091641" cy="38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7700" y="761001"/>
            <a:ext cx="3646350" cy="241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31"/>
          <p:cNvCxnSpPr/>
          <p:nvPr/>
        </p:nvCxnSpPr>
        <p:spPr>
          <a:xfrm flipH="1">
            <a:off x="1659650" y="4222950"/>
            <a:ext cx="575400" cy="2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31"/>
          <p:cNvCxnSpPr/>
          <p:nvPr/>
        </p:nvCxnSpPr>
        <p:spPr>
          <a:xfrm rot="10800000">
            <a:off x="1662800" y="4312575"/>
            <a:ext cx="569100" cy="4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31"/>
          <p:cNvSpPr/>
          <p:nvPr/>
        </p:nvSpPr>
        <p:spPr>
          <a:xfrm>
            <a:off x="6955775" y="1258800"/>
            <a:ext cx="198300" cy="471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7237825" y="2624375"/>
            <a:ext cx="198300" cy="471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 txBox="1"/>
          <p:nvPr/>
        </p:nvSpPr>
        <p:spPr>
          <a:xfrm>
            <a:off x="7391375" y="2448488"/>
            <a:ext cx="89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6AA84F"/>
                </a:solidFill>
              </a:rPr>
              <a:t>Match</a:t>
            </a:r>
            <a:endParaRPr b="1" sz="800">
              <a:solidFill>
                <a:srgbClr val="6AA84F"/>
              </a:solidFill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7082275" y="1096563"/>
            <a:ext cx="89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9900"/>
                </a:solidFill>
              </a:rPr>
              <a:t>Gap</a:t>
            </a:r>
            <a:endParaRPr b="1" sz="800">
              <a:solidFill>
                <a:srgbClr val="FF9900"/>
              </a:solidFill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4089763" y="409100"/>
            <a:ext cx="11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Gene A - Gene B</a:t>
            </a:r>
            <a:endParaRPr b="1" sz="800">
              <a:solidFill>
                <a:schemeClr val="lt2"/>
              </a:solidFill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4050" y="3818475"/>
            <a:ext cx="420647" cy="6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/>
          <p:nvPr/>
        </p:nvSpPr>
        <p:spPr>
          <a:xfrm>
            <a:off x="4500477" y="3336200"/>
            <a:ext cx="962700" cy="36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Identical</a:t>
            </a:r>
            <a:endParaRPr sz="900"/>
          </a:p>
        </p:txBody>
      </p:sp>
      <p:sp>
        <p:nvSpPr>
          <p:cNvPr id="245" name="Google Shape;245;p31"/>
          <p:cNvSpPr/>
          <p:nvPr/>
        </p:nvSpPr>
        <p:spPr>
          <a:xfrm>
            <a:off x="5773750" y="3396525"/>
            <a:ext cx="832200" cy="397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Similar</a:t>
            </a:r>
            <a:endParaRPr sz="900"/>
          </a:p>
        </p:txBody>
      </p:sp>
      <p:sp>
        <p:nvSpPr>
          <p:cNvPr id="246" name="Google Shape;246;p31"/>
          <p:cNvSpPr/>
          <p:nvPr/>
        </p:nvSpPr>
        <p:spPr>
          <a:xfrm>
            <a:off x="7098250" y="3218425"/>
            <a:ext cx="1229400" cy="36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Homologous</a:t>
            </a:r>
            <a:endParaRPr/>
          </a:p>
        </p:txBody>
      </p:sp>
      <p:cxnSp>
        <p:nvCxnSpPr>
          <p:cNvPr id="247" name="Google Shape;247;p31"/>
          <p:cNvCxnSpPr>
            <a:stCxn id="244" idx="3"/>
            <a:endCxn id="245" idx="1"/>
          </p:cNvCxnSpPr>
          <p:nvPr/>
        </p:nvCxnSpPr>
        <p:spPr>
          <a:xfrm>
            <a:off x="5463177" y="3517400"/>
            <a:ext cx="310500" cy="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31"/>
          <p:cNvCxnSpPr>
            <a:stCxn id="245" idx="3"/>
            <a:endCxn id="246" idx="1"/>
          </p:cNvCxnSpPr>
          <p:nvPr/>
        </p:nvCxnSpPr>
        <p:spPr>
          <a:xfrm flipH="1" rot="10800000">
            <a:off x="6605950" y="3399525"/>
            <a:ext cx="492300" cy="1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31"/>
          <p:cNvSpPr txBox="1"/>
          <p:nvPr/>
        </p:nvSpPr>
        <p:spPr>
          <a:xfrm>
            <a:off x="4317700" y="3794325"/>
            <a:ext cx="122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highlight>
                  <a:srgbClr val="FFFFFF"/>
                </a:highlight>
              </a:rPr>
              <a:t>C</a:t>
            </a:r>
            <a:r>
              <a:rPr lang="en-GB" sz="800">
                <a:solidFill>
                  <a:schemeClr val="dk2"/>
                </a:solidFill>
                <a:highlight>
                  <a:srgbClr val="FFFFFF"/>
                </a:highlight>
              </a:rPr>
              <a:t>haracter </a:t>
            </a:r>
            <a:r>
              <a:rPr lang="en-GB" sz="800">
                <a:solidFill>
                  <a:schemeClr val="lt2"/>
                </a:solidFill>
                <a:highlight>
                  <a:srgbClr val="FFFFFF"/>
                </a:highlight>
              </a:rPr>
              <a:t>(A-A, T-T)</a:t>
            </a:r>
            <a:r>
              <a:rPr lang="en-GB" sz="800">
                <a:solidFill>
                  <a:schemeClr val="dk2"/>
                </a:solidFill>
                <a:highlight>
                  <a:srgbClr val="FFFFFF"/>
                </a:highlight>
              </a:rPr>
              <a:t> </a:t>
            </a:r>
            <a:r>
              <a:rPr lang="en-GB" sz="800">
                <a:solidFill>
                  <a:schemeClr val="dk2"/>
                </a:solidFill>
                <a:highlight>
                  <a:srgbClr val="FFFFFF"/>
                </a:highlight>
              </a:rPr>
              <a:t>is said to be identical between two sequences. 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5773675" y="3914775"/>
            <a:ext cx="122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highlight>
                  <a:srgbClr val="FFFFFF"/>
                </a:highlight>
              </a:rPr>
              <a:t>Resemblance</a:t>
            </a:r>
            <a:r>
              <a:rPr lang="en-GB" sz="800">
                <a:solidFill>
                  <a:schemeClr val="dk2"/>
                </a:solidFill>
                <a:highlight>
                  <a:srgbClr val="FFFFFF"/>
                </a:highlight>
              </a:rPr>
              <a:t> between two sequences when compared. </a:t>
            </a:r>
            <a:endParaRPr sz="8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2"/>
                </a:solidFill>
                <a:highlight>
                  <a:srgbClr val="FFFFFF"/>
                </a:highlight>
              </a:rPr>
              <a:t>How many AT or CG contents match?</a:t>
            </a:r>
            <a:endParaRPr sz="800">
              <a:solidFill>
                <a:schemeClr val="lt2"/>
              </a:solidFill>
              <a:highlight>
                <a:srgbClr val="FFFFFF"/>
              </a:highlight>
            </a:endParaRPr>
          </a:p>
        </p:txBody>
      </p:sp>
      <p:sp>
        <p:nvSpPr>
          <p:cNvPr id="251" name="Google Shape;251;p31"/>
          <p:cNvSpPr/>
          <p:nvPr/>
        </p:nvSpPr>
        <p:spPr>
          <a:xfrm>
            <a:off x="5398550" y="827700"/>
            <a:ext cx="148500" cy="4311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 txBox="1"/>
          <p:nvPr/>
        </p:nvSpPr>
        <p:spPr>
          <a:xfrm>
            <a:off x="5765375" y="582088"/>
            <a:ext cx="89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6AA84F"/>
                </a:solidFill>
              </a:rPr>
              <a:t>Mismatch</a:t>
            </a:r>
            <a:endParaRPr b="1" sz="800">
              <a:solidFill>
                <a:srgbClr val="6AA84F"/>
              </a:solidFill>
            </a:endParaRPr>
          </a:p>
        </p:txBody>
      </p:sp>
      <p:sp>
        <p:nvSpPr>
          <p:cNvPr id="253" name="Google Shape;253;p31"/>
          <p:cNvSpPr/>
          <p:nvPr/>
        </p:nvSpPr>
        <p:spPr>
          <a:xfrm>
            <a:off x="7372250" y="4042950"/>
            <a:ext cx="1229400" cy="36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Analogous</a:t>
            </a:r>
            <a:endParaRPr/>
          </a:p>
        </p:txBody>
      </p:sp>
      <p:cxnSp>
        <p:nvCxnSpPr>
          <p:cNvPr id="254" name="Google Shape;254;p31"/>
          <p:cNvCxnSpPr>
            <a:stCxn id="245" idx="3"/>
            <a:endCxn id="253" idx="1"/>
          </p:cNvCxnSpPr>
          <p:nvPr/>
        </p:nvCxnSpPr>
        <p:spPr>
          <a:xfrm>
            <a:off x="6605950" y="3595425"/>
            <a:ext cx="766200" cy="6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31"/>
          <p:cNvSpPr txBox="1"/>
          <p:nvPr/>
        </p:nvSpPr>
        <p:spPr>
          <a:xfrm>
            <a:off x="7372250" y="3547975"/>
            <a:ext cx="12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highlight>
                  <a:srgbClr val="FFFFFF"/>
                </a:highlight>
              </a:rPr>
              <a:t>Similar </a:t>
            </a:r>
            <a:r>
              <a:rPr lang="en-GB" sz="800">
                <a:solidFill>
                  <a:schemeClr val="dk2"/>
                </a:solidFill>
                <a:highlight>
                  <a:srgbClr val="FFFFFF"/>
                </a:highlight>
              </a:rPr>
              <a:t>Ancestry</a:t>
            </a:r>
            <a:r>
              <a:rPr lang="en-GB" sz="800">
                <a:solidFill>
                  <a:schemeClr val="dk2"/>
                </a:solidFill>
                <a:highlight>
                  <a:srgbClr val="FFFFFF"/>
                </a:highlight>
              </a:rPr>
              <a:t> 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7372250" y="4381825"/>
            <a:ext cx="133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highlight>
                  <a:srgbClr val="FFFFFF"/>
                </a:highlight>
              </a:rPr>
              <a:t>Can be similar but due to convergent evolution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9800" y="1524161"/>
            <a:ext cx="1871025" cy="20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1"/>
          <p:cNvSpPr txBox="1"/>
          <p:nvPr/>
        </p:nvSpPr>
        <p:spPr>
          <a:xfrm>
            <a:off x="2968600" y="4835625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Meme Image Taken from </a:t>
            </a:r>
            <a:r>
              <a:rPr lang="en-GB" sz="600" u="sng">
                <a:solidFill>
                  <a:schemeClr val="hlink"/>
                </a:solidFill>
                <a:hlinkClick r:id="rId7"/>
              </a:rPr>
              <a:t>https://imgflip.com/</a:t>
            </a:r>
            <a:r>
              <a:rPr lang="en-GB" sz="600"/>
              <a:t> </a:t>
            </a:r>
            <a:endParaRPr sz="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idx="1" type="body"/>
          </p:nvPr>
        </p:nvSpPr>
        <p:spPr>
          <a:xfrm>
            <a:off x="356484" y="4564505"/>
            <a:ext cx="2219100" cy="31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2"/>
          <p:cNvSpPr txBox="1"/>
          <p:nvPr>
            <p:ph idx="2" type="body"/>
          </p:nvPr>
        </p:nvSpPr>
        <p:spPr>
          <a:xfrm>
            <a:off x="356484" y="1515978"/>
            <a:ext cx="5838600" cy="2604000"/>
          </a:xfrm>
          <a:prstGeom prst="rect">
            <a:avLst/>
          </a:prstGeom>
        </p:spPr>
        <p:txBody>
          <a:bodyPr anchorCtr="0" anchor="t" bIns="67500" lIns="68575" spcFirstLastPara="1" rIns="68575" wrap="square" tIns="675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700"/>
              <a:t>Open Firefox and go to: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3"/>
              </a:rPr>
              <a:t>https://wcscourses.github.io/genomeacademy</a:t>
            </a:r>
            <a:r>
              <a:rPr lang="en-GB" sz="1700"/>
              <a:t> 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65" name="Google Shape;265;p32"/>
          <p:cNvSpPr txBox="1"/>
          <p:nvPr>
            <p:ph type="title"/>
          </p:nvPr>
        </p:nvSpPr>
        <p:spPr>
          <a:xfrm>
            <a:off x="356484" y="713290"/>
            <a:ext cx="5838600" cy="71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2 - Taste Receptor Evolution</a:t>
            </a:r>
            <a:endParaRPr/>
          </a:p>
        </p:txBody>
      </p:sp>
      <p:sp>
        <p:nvSpPr>
          <p:cNvPr id="266" name="Google Shape;266;p32"/>
          <p:cNvSpPr txBox="1"/>
          <p:nvPr>
            <p:ph idx="3" type="body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484" y="152400"/>
            <a:ext cx="2644117" cy="264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/>
          <p:cNvPicPr preferRelativeResize="0"/>
          <p:nvPr/>
        </p:nvPicPr>
        <p:blipFill rotWithShape="1">
          <a:blip r:embed="rId5">
            <a:alphaModFix/>
          </a:blip>
          <a:srcRect b="10698" l="0" r="0" t="0"/>
          <a:stretch/>
        </p:blipFill>
        <p:spPr>
          <a:xfrm>
            <a:off x="356475" y="2571750"/>
            <a:ext cx="4571999" cy="16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/>
          <p:nvPr/>
        </p:nvSpPr>
        <p:spPr>
          <a:xfrm>
            <a:off x="5798650" y="37710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This tutorial has been modified from a tutorial delivered at Scifest Africa by: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Student Council of the South African Society for Bioinformatics - SASBI-sc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6"/>
              </a:rPr>
              <a:t>http://sasbistudents.weebly.com</a:t>
            </a:r>
            <a:r>
              <a:rPr lang="en-GB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idx="1" type="body"/>
          </p:nvPr>
        </p:nvSpPr>
        <p:spPr>
          <a:xfrm>
            <a:off x="356484" y="4564505"/>
            <a:ext cx="2219100" cy="31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"/>
          <p:cNvSpPr txBox="1"/>
          <p:nvPr>
            <p:ph idx="2" type="body"/>
          </p:nvPr>
        </p:nvSpPr>
        <p:spPr>
          <a:xfrm>
            <a:off x="432306" y="1211175"/>
            <a:ext cx="2022300" cy="2604000"/>
          </a:xfrm>
          <a:prstGeom prst="rect">
            <a:avLst/>
          </a:prstGeom>
        </p:spPr>
        <p:txBody>
          <a:bodyPr anchorCtr="0" anchor="t" bIns="67500" lIns="68575" spcFirstLastPara="1" rIns="68575" wrap="square" tIns="675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500"/>
              <a:t>T2R proteins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GB" sz="1500"/>
              <a:t>TAS2R</a:t>
            </a:r>
            <a:r>
              <a:rPr lang="en-GB" sz="1500"/>
              <a:t> genes</a:t>
            </a:r>
            <a:endParaRPr sz="1500"/>
          </a:p>
        </p:txBody>
      </p:sp>
      <p:sp>
        <p:nvSpPr>
          <p:cNvPr id="276" name="Google Shape;276;p33"/>
          <p:cNvSpPr txBox="1"/>
          <p:nvPr>
            <p:ph type="title"/>
          </p:nvPr>
        </p:nvSpPr>
        <p:spPr>
          <a:xfrm>
            <a:off x="432309" y="495365"/>
            <a:ext cx="5838600" cy="71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Taste receptor genes</a:t>
            </a:r>
            <a:endParaRPr/>
          </a:p>
        </p:txBody>
      </p:sp>
      <p:sp>
        <p:nvSpPr>
          <p:cNvPr id="277" name="Google Shape;277;p33"/>
          <p:cNvSpPr txBox="1"/>
          <p:nvPr>
            <p:ph idx="3" type="body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3"/>
          <p:cNvSpPr txBox="1"/>
          <p:nvPr>
            <p:ph idx="2" type="body"/>
          </p:nvPr>
        </p:nvSpPr>
        <p:spPr>
          <a:xfrm>
            <a:off x="3042906" y="1211175"/>
            <a:ext cx="2022300" cy="2604000"/>
          </a:xfrm>
          <a:prstGeom prst="rect">
            <a:avLst/>
          </a:prstGeom>
        </p:spPr>
        <p:txBody>
          <a:bodyPr anchorCtr="0" anchor="t" bIns="67500" lIns="68575" spcFirstLastPara="1" rIns="68575" wrap="square" tIns="67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T1R3 and TIR2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/>
              <a:t>TAS1R3</a:t>
            </a:r>
            <a:r>
              <a:rPr lang="en-GB" sz="1500"/>
              <a:t> and </a:t>
            </a:r>
            <a:r>
              <a:rPr i="1" lang="en-GB" sz="1500"/>
              <a:t>TAS1R2</a:t>
            </a:r>
            <a:endParaRPr i="1"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79" name="Google Shape;279;p33"/>
          <p:cNvSpPr txBox="1"/>
          <p:nvPr>
            <p:ph idx="2" type="body"/>
          </p:nvPr>
        </p:nvSpPr>
        <p:spPr>
          <a:xfrm>
            <a:off x="5653506" y="1269750"/>
            <a:ext cx="2022300" cy="2604000"/>
          </a:xfrm>
          <a:prstGeom prst="rect">
            <a:avLst/>
          </a:prstGeom>
        </p:spPr>
        <p:txBody>
          <a:bodyPr anchorCtr="0" anchor="t" bIns="67500" lIns="68575" spcFirstLastPara="1" rIns="68575" wrap="square" tIns="67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T1R3 and TIR1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/>
              <a:t>TAS1R3</a:t>
            </a:r>
            <a:r>
              <a:rPr lang="en-GB" sz="1500"/>
              <a:t> and </a:t>
            </a:r>
            <a:r>
              <a:rPr i="1" lang="en-GB" sz="1500"/>
              <a:t>TAS1R1</a:t>
            </a:r>
            <a:endParaRPr i="1"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75" y="2204975"/>
            <a:ext cx="2077878" cy="260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0150" y="2220670"/>
            <a:ext cx="2219100" cy="252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 rotWithShape="1">
          <a:blip r:embed="rId5">
            <a:alphaModFix/>
          </a:blip>
          <a:srcRect b="0" l="0" r="0" t="21929"/>
          <a:stretch/>
        </p:blipFill>
        <p:spPr>
          <a:xfrm>
            <a:off x="5707425" y="2242453"/>
            <a:ext cx="2022300" cy="25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idx="1" type="body"/>
          </p:nvPr>
        </p:nvSpPr>
        <p:spPr>
          <a:xfrm>
            <a:off x="356484" y="4564505"/>
            <a:ext cx="2219100" cy="31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4"/>
          <p:cNvSpPr txBox="1"/>
          <p:nvPr>
            <p:ph idx="2" type="body"/>
          </p:nvPr>
        </p:nvSpPr>
        <p:spPr>
          <a:xfrm>
            <a:off x="356484" y="1515978"/>
            <a:ext cx="5838600" cy="2604000"/>
          </a:xfrm>
          <a:prstGeom prst="rect">
            <a:avLst/>
          </a:prstGeom>
        </p:spPr>
        <p:txBody>
          <a:bodyPr anchorCtr="0" anchor="t" bIns="67500" lIns="68575" spcFirstLastPara="1" rIns="68575" wrap="square" tIns="67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The aim of this task is to study the similarities between the amino acid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sequences of T1R (sweetness and umami) taste receptor proteins.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This will allow you to investigate how new taste receptors evolve.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89" name="Google Shape;289;p34"/>
          <p:cNvSpPr txBox="1"/>
          <p:nvPr>
            <p:ph type="title"/>
          </p:nvPr>
        </p:nvSpPr>
        <p:spPr>
          <a:xfrm>
            <a:off x="356474" y="713300"/>
            <a:ext cx="6483000" cy="71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Evolution of taste receptors in animals</a:t>
            </a:r>
            <a:endParaRPr/>
          </a:p>
        </p:txBody>
      </p:sp>
      <p:sp>
        <p:nvSpPr>
          <p:cNvPr id="290" name="Google Shape;290;p34"/>
          <p:cNvSpPr txBox="1"/>
          <p:nvPr>
            <p:ph idx="3" type="body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idx="1" type="body"/>
          </p:nvPr>
        </p:nvSpPr>
        <p:spPr>
          <a:xfrm>
            <a:off x="356484" y="4564505"/>
            <a:ext cx="2219100" cy="31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5"/>
          <p:cNvSpPr txBox="1"/>
          <p:nvPr>
            <p:ph idx="2" type="body"/>
          </p:nvPr>
        </p:nvSpPr>
        <p:spPr>
          <a:xfrm>
            <a:off x="356484" y="1515978"/>
            <a:ext cx="5838600" cy="2604000"/>
          </a:xfrm>
          <a:prstGeom prst="rect">
            <a:avLst/>
          </a:prstGeom>
        </p:spPr>
        <p:txBody>
          <a:bodyPr anchorCtr="0" anchor="t" bIns="67500" lIns="68575" spcFirstLastPara="1" rIns="68575" wrap="square" tIns="675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5"/>
          <p:cNvSpPr txBox="1"/>
          <p:nvPr>
            <p:ph type="title"/>
          </p:nvPr>
        </p:nvSpPr>
        <p:spPr>
          <a:xfrm>
            <a:off x="356484" y="713290"/>
            <a:ext cx="5838600" cy="71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5"/>
          <p:cNvSpPr txBox="1"/>
          <p:nvPr>
            <p:ph idx="3" type="body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525" y="245275"/>
            <a:ext cx="6935698" cy="46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/>
          <p:nvPr>
            <p:ph type="title"/>
          </p:nvPr>
        </p:nvSpPr>
        <p:spPr>
          <a:xfrm>
            <a:off x="356484" y="2063841"/>
            <a:ext cx="5838600" cy="71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Results!</a:t>
            </a:r>
            <a:endParaRPr sz="4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9"/>
          <p:cNvSpPr txBox="1"/>
          <p:nvPr/>
        </p:nvSpPr>
        <p:spPr>
          <a:xfrm>
            <a:off x="445433" y="386193"/>
            <a:ext cx="6422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GB" sz="2700">
                <a:solidFill>
                  <a:schemeClr val="dk2"/>
                </a:solidFill>
              </a:rPr>
              <a:t>Genomics</a:t>
            </a:r>
            <a:r>
              <a:rPr b="1" lang="en-GB" sz="2700">
                <a:solidFill>
                  <a:schemeClr val="dk1"/>
                </a:solidFill>
              </a:rPr>
              <a:t> - in a nutshell</a:t>
            </a:r>
            <a:endParaRPr b="1" sz="2700">
              <a:solidFill>
                <a:schemeClr val="dk1"/>
              </a:solidFill>
            </a:endParaRPr>
          </a:p>
        </p:txBody>
      </p:sp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300" y="1340193"/>
            <a:ext cx="3653333" cy="275971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/>
        </p:nvSpPr>
        <p:spPr>
          <a:xfrm>
            <a:off x="375650" y="1892225"/>
            <a:ext cx="176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6AA84F"/>
                </a:solidFill>
              </a:rPr>
              <a:t>What makes us who we are?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5647125" y="702150"/>
            <a:ext cx="122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2"/>
                </a:solidFill>
              </a:rPr>
              <a:t>Why is it so important?</a:t>
            </a:r>
            <a:endParaRPr sz="1200">
              <a:solidFill>
                <a:srgbClr val="6AA84F"/>
              </a:solidFill>
            </a:endParaRPr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09162">
            <a:off x="5274558" y="165100"/>
            <a:ext cx="1758175" cy="21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/>
        </p:nvSpPr>
        <p:spPr>
          <a:xfrm>
            <a:off x="375650" y="2571750"/>
            <a:ext cx="170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AA84F"/>
                </a:solidFill>
              </a:rPr>
              <a:t>DNA molecule that contains the genetic code that is unique to every individual.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5772950" y="2089900"/>
            <a:ext cx="2498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Helps us improve quality of life: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Identifying new species of plants &amp; animals.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Curing dangerous and life threatening diseases like Cancer.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Discovery of new medicines.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Other known applications: Agriculture, Ecosystem study, </a:t>
            </a:r>
            <a:r>
              <a:rPr lang="en-GB" sz="1200">
                <a:solidFill>
                  <a:schemeClr val="dk1"/>
                </a:solidFill>
              </a:rPr>
              <a:t>Environment</a:t>
            </a:r>
            <a:r>
              <a:rPr lang="en-GB" sz="1200">
                <a:solidFill>
                  <a:schemeClr val="dk1"/>
                </a:solidFill>
              </a:rPr>
              <a:t>, Food Industry and many more.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4" name="Google Shape;94;p19"/>
          <p:cNvSpPr txBox="1"/>
          <p:nvPr/>
        </p:nvSpPr>
        <p:spPr>
          <a:xfrm>
            <a:off x="2591000" y="4767500"/>
            <a:ext cx="6196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Image Taken from </a:t>
            </a:r>
            <a:r>
              <a:rPr lang="en-GB" sz="600" u="sng">
                <a:solidFill>
                  <a:schemeClr val="hlink"/>
                </a:solidFill>
                <a:hlinkClick r:id="rId5"/>
              </a:rPr>
              <a:t>CollegeDunia/CentralDogmaArticle</a:t>
            </a:r>
            <a:endParaRPr sz="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/>
          <p:nvPr>
            <p:ph idx="1" type="body"/>
          </p:nvPr>
        </p:nvSpPr>
        <p:spPr>
          <a:xfrm>
            <a:off x="356484" y="4564505"/>
            <a:ext cx="2219100" cy="31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7"/>
          <p:cNvSpPr txBox="1"/>
          <p:nvPr>
            <p:ph idx="2" type="body"/>
          </p:nvPr>
        </p:nvSpPr>
        <p:spPr>
          <a:xfrm>
            <a:off x="356484" y="1515978"/>
            <a:ext cx="5838600" cy="2604000"/>
          </a:xfrm>
          <a:prstGeom prst="rect">
            <a:avLst/>
          </a:prstGeom>
        </p:spPr>
        <p:txBody>
          <a:bodyPr anchorCtr="0" anchor="t" bIns="67500" lIns="68575" spcFirstLastPara="1" rIns="68575" wrap="square" tIns="675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7"/>
          <p:cNvSpPr txBox="1"/>
          <p:nvPr>
            <p:ph type="title"/>
          </p:nvPr>
        </p:nvSpPr>
        <p:spPr>
          <a:xfrm>
            <a:off x="356484" y="713290"/>
            <a:ext cx="5838600" cy="71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7"/>
          <p:cNvSpPr txBox="1"/>
          <p:nvPr>
            <p:ph idx="3" type="body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74" y="180688"/>
            <a:ext cx="8229475" cy="47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/>
          <p:nvPr>
            <p:ph idx="3" type="body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450" y="256650"/>
            <a:ext cx="6625000" cy="456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/>
          <p:nvPr>
            <p:ph type="title"/>
          </p:nvPr>
        </p:nvSpPr>
        <p:spPr>
          <a:xfrm>
            <a:off x="356474" y="713300"/>
            <a:ext cx="6441300" cy="71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Well done on </a:t>
            </a:r>
            <a:r>
              <a:rPr lang="en-GB">
                <a:solidFill>
                  <a:schemeClr val="dk2"/>
                </a:solidFill>
              </a:rPr>
              <a:t>completing</a:t>
            </a:r>
            <a:r>
              <a:rPr lang="en-GB">
                <a:solidFill>
                  <a:schemeClr val="dk2"/>
                </a:solidFill>
              </a:rPr>
              <a:t> this workshop!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25" name="Google Shape;3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375" y="1523975"/>
            <a:ext cx="527685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524" y="1335000"/>
            <a:ext cx="1743075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419759" y="386416"/>
            <a:ext cx="5838600" cy="71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DNA  &amp; Protein Structure Refresher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00" y="1346137"/>
            <a:ext cx="3024676" cy="318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 rotWithShape="1">
          <a:blip r:embed="rId4">
            <a:alphaModFix/>
          </a:blip>
          <a:srcRect b="0" l="0" r="8475" t="0"/>
          <a:stretch/>
        </p:blipFill>
        <p:spPr>
          <a:xfrm>
            <a:off x="3457075" y="939225"/>
            <a:ext cx="3968751" cy="40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6371163" y="3535250"/>
            <a:ext cx="20967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600" spcFirstLastPara="1" rIns="0" wrap="square" tIns="360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RNA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1744200" y="4779975"/>
            <a:ext cx="7638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1"/>
                </a:solidFill>
              </a:rPr>
              <a:t>Image Taken from </a:t>
            </a:r>
            <a:r>
              <a:rPr lang="en-GB" sz="600" u="sng">
                <a:solidFill>
                  <a:schemeClr val="hlink"/>
                </a:solidFill>
                <a:hlinkClick r:id="rId5"/>
              </a:rPr>
              <a:t>https://www.ashg.org/discover-genetics/building-blocks/</a:t>
            </a:r>
            <a:r>
              <a:rPr lang="en-GB" sz="600">
                <a:solidFill>
                  <a:schemeClr val="dk1"/>
                </a:solidFill>
              </a:rPr>
              <a:t> and </a:t>
            </a:r>
            <a:r>
              <a:rPr lang="en-GB" sz="600" u="sng">
                <a:solidFill>
                  <a:schemeClr val="hlink"/>
                </a:solidFill>
                <a:hlinkClick r:id="rId6"/>
              </a:rPr>
              <a:t>https://learn.genetics.utah.edu/content/basics/dnacodes</a:t>
            </a:r>
            <a:r>
              <a:rPr lang="en-GB" sz="6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83731" l="0" r="0" t="2082"/>
          <a:stretch/>
        </p:blipFill>
        <p:spPr>
          <a:xfrm>
            <a:off x="648900" y="81625"/>
            <a:ext cx="3611549" cy="144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26513" l="0" r="0" t="19784"/>
          <a:stretch/>
        </p:blipFill>
        <p:spPr>
          <a:xfrm>
            <a:off x="239500" y="1638350"/>
            <a:ext cx="2128200" cy="323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0" l="0" r="0" t="73443"/>
          <a:stretch/>
        </p:blipFill>
        <p:spPr>
          <a:xfrm>
            <a:off x="2367700" y="2387700"/>
            <a:ext cx="2168950" cy="162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2850" y="1410375"/>
            <a:ext cx="1161375" cy="11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650" y="3277376"/>
            <a:ext cx="1593000" cy="1287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1926875" y="1898100"/>
            <a:ext cx="31563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dk2"/>
                </a:solidFill>
              </a:rPr>
              <a:t>Wet Lab Team working very hard!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15" name="Google Shape;115;p21"/>
          <p:cNvSpPr/>
          <p:nvPr/>
        </p:nvSpPr>
        <p:spPr>
          <a:xfrm>
            <a:off x="4802975" y="2479600"/>
            <a:ext cx="384350" cy="1161375"/>
          </a:xfrm>
          <a:custGeom>
            <a:rect b="b" l="l" r="r" t="t"/>
            <a:pathLst>
              <a:path extrusionOk="0" h="46455" w="15374">
                <a:moveTo>
                  <a:pt x="0" y="46455"/>
                </a:moveTo>
                <a:cubicBezTo>
                  <a:pt x="0" y="30144"/>
                  <a:pt x="3840" y="11534"/>
                  <a:pt x="1537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Google Shape;116;p21"/>
          <p:cNvSpPr/>
          <p:nvPr/>
        </p:nvSpPr>
        <p:spPr>
          <a:xfrm>
            <a:off x="4878175" y="2387700"/>
            <a:ext cx="459550" cy="125325"/>
          </a:xfrm>
          <a:custGeom>
            <a:rect b="b" l="l" r="r" t="t"/>
            <a:pathLst>
              <a:path extrusionOk="0" h="5013" w="18382">
                <a:moveTo>
                  <a:pt x="0" y="5013"/>
                </a:moveTo>
                <a:cubicBezTo>
                  <a:pt x="6329" y="4486"/>
                  <a:pt x="12356" y="2007"/>
                  <a:pt x="1838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" name="Google Shape;117;p21"/>
          <p:cNvSpPr/>
          <p:nvPr/>
        </p:nvSpPr>
        <p:spPr>
          <a:xfrm>
            <a:off x="5181675" y="2387700"/>
            <a:ext cx="133675" cy="442825"/>
          </a:xfrm>
          <a:custGeom>
            <a:rect b="b" l="l" r="r" t="t"/>
            <a:pathLst>
              <a:path extrusionOk="0" h="17713" w="5347">
                <a:moveTo>
                  <a:pt x="5347" y="0"/>
                </a:moveTo>
                <a:cubicBezTo>
                  <a:pt x="3058" y="5727"/>
                  <a:pt x="0" y="11546"/>
                  <a:pt x="0" y="177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Google Shape;118;p21"/>
          <p:cNvSpPr txBox="1"/>
          <p:nvPr/>
        </p:nvSpPr>
        <p:spPr>
          <a:xfrm>
            <a:off x="4719725" y="736850"/>
            <a:ext cx="2577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lt2"/>
                </a:solidFill>
              </a:rPr>
              <a:t>Generate Data (reads physical data to text ATGC data)</a:t>
            </a:r>
            <a:endParaRPr sz="1100">
              <a:solidFill>
                <a:schemeClr val="lt2"/>
              </a:solidFill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9575" y="1215101"/>
            <a:ext cx="2024500" cy="10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>
            <a:off x="7247200" y="2680075"/>
            <a:ext cx="111775" cy="476250"/>
          </a:xfrm>
          <a:custGeom>
            <a:rect b="b" l="l" r="r" t="t"/>
            <a:pathLst>
              <a:path extrusionOk="0" h="19050" w="4471">
                <a:moveTo>
                  <a:pt x="0" y="0"/>
                </a:moveTo>
                <a:cubicBezTo>
                  <a:pt x="1554" y="6221"/>
                  <a:pt x="7211" y="14519"/>
                  <a:pt x="2673" y="1905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" name="Google Shape;121;p21"/>
          <p:cNvSpPr/>
          <p:nvPr/>
        </p:nvSpPr>
        <p:spPr>
          <a:xfrm>
            <a:off x="7230475" y="2989225"/>
            <a:ext cx="66850" cy="225600"/>
          </a:xfrm>
          <a:custGeom>
            <a:rect b="b" l="l" r="r" t="t"/>
            <a:pathLst>
              <a:path extrusionOk="0" h="9024" w="2674">
                <a:moveTo>
                  <a:pt x="0" y="0"/>
                </a:moveTo>
                <a:cubicBezTo>
                  <a:pt x="390" y="3113"/>
                  <a:pt x="1683" y="6047"/>
                  <a:pt x="2674" y="902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Google Shape;122;p21"/>
          <p:cNvSpPr/>
          <p:nvPr/>
        </p:nvSpPr>
        <p:spPr>
          <a:xfrm>
            <a:off x="7297325" y="3010113"/>
            <a:ext cx="167100" cy="183825"/>
          </a:xfrm>
          <a:custGeom>
            <a:rect b="b" l="l" r="r" t="t"/>
            <a:pathLst>
              <a:path extrusionOk="0" h="7353" w="6684">
                <a:moveTo>
                  <a:pt x="0" y="7353"/>
                </a:moveTo>
                <a:cubicBezTo>
                  <a:pt x="1705" y="4513"/>
                  <a:pt x="3929" y="1839"/>
                  <a:pt x="668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3" name="Google Shape;123;p21"/>
          <p:cNvSpPr txBox="1"/>
          <p:nvPr/>
        </p:nvSpPr>
        <p:spPr>
          <a:xfrm>
            <a:off x="5728673" y="4614375"/>
            <a:ext cx="279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lt2"/>
                </a:solidFill>
              </a:rPr>
              <a:t>Here comes the </a:t>
            </a:r>
            <a:r>
              <a:rPr lang="en-GB" sz="1150">
                <a:solidFill>
                  <a:schemeClr val="lt2"/>
                </a:solidFill>
              </a:rPr>
              <a:t>Bioinformaticians…</a:t>
            </a:r>
            <a:endParaRPr sz="1100">
              <a:solidFill>
                <a:schemeClr val="lt2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7">
            <a:alphaModFix/>
          </a:blip>
          <a:srcRect b="0" l="13435" r="11714" t="0"/>
          <a:stretch/>
        </p:blipFill>
        <p:spPr>
          <a:xfrm>
            <a:off x="7247200" y="3254699"/>
            <a:ext cx="1884493" cy="13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334800" y="4873800"/>
            <a:ext cx="763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Image Taken from </a:t>
            </a:r>
            <a:r>
              <a:rPr lang="en-GB" sz="800" u="sng">
                <a:solidFill>
                  <a:schemeClr val="hlink"/>
                </a:solidFill>
                <a:hlinkClick r:id="rId8"/>
              </a:rPr>
              <a:t>Left Side Memes</a:t>
            </a:r>
            <a:r>
              <a:rPr lang="en-GB" sz="800"/>
              <a:t>, </a:t>
            </a:r>
            <a:r>
              <a:rPr lang="en-GB" sz="800" u="sng">
                <a:solidFill>
                  <a:schemeClr val="hlink"/>
                </a:solidFill>
                <a:hlinkClick r:id="rId9"/>
              </a:rPr>
              <a:t>DNA Sequencer</a:t>
            </a:r>
            <a:r>
              <a:rPr lang="en-GB" sz="800"/>
              <a:t>, </a:t>
            </a:r>
            <a:r>
              <a:rPr lang="en-GB" sz="800" u="sng">
                <a:solidFill>
                  <a:schemeClr val="hlink"/>
                </a:solidFill>
                <a:hlinkClick r:id="rId10"/>
              </a:rPr>
              <a:t>Top Right Meme</a:t>
            </a:r>
            <a:r>
              <a:rPr lang="en-GB" sz="800"/>
              <a:t>, </a:t>
            </a:r>
            <a:r>
              <a:rPr lang="en-GB" sz="800" u="sng">
                <a:solidFill>
                  <a:schemeClr val="hlink"/>
                </a:solidFill>
                <a:hlinkClick r:id="rId11"/>
              </a:rPr>
              <a:t>Bottom Left Meme</a:t>
            </a:r>
            <a:r>
              <a:rPr lang="en-GB" sz="800"/>
              <a:t> and </a:t>
            </a:r>
            <a:r>
              <a:rPr lang="en-GB" sz="800" u="sng">
                <a:solidFill>
                  <a:schemeClr val="hlink"/>
                </a:solidFill>
                <a:hlinkClick r:id="rId12"/>
              </a:rPr>
              <a:t>Bottom Right Meme</a:t>
            </a:r>
            <a:r>
              <a:rPr lang="en-GB" sz="800"/>
              <a:t>. </a:t>
            </a:r>
            <a:endParaRPr sz="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531683" y="441868"/>
            <a:ext cx="6422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GB" sz="2700">
                <a:solidFill>
                  <a:schemeClr val="dk1"/>
                </a:solidFill>
              </a:rPr>
              <a:t>What is Bioinformatics? </a:t>
            </a:r>
            <a:endParaRPr b="1" sz="2700">
              <a:solidFill>
                <a:schemeClr val="dk1"/>
              </a:solidFill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763" y="1877493"/>
            <a:ext cx="2759713" cy="275971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2220300" y="1054250"/>
            <a:ext cx="41448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chemeClr val="dk2"/>
                </a:solidFill>
              </a:rPr>
              <a:t>Solving problems arising from biology using methodology from computer science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4994838" y="39907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-293900" lvl="0" marL="26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Programming Languages (Python, R, Java)</a:t>
            </a:r>
            <a:endParaRPr sz="1000">
              <a:solidFill>
                <a:schemeClr val="dk1"/>
              </a:solidFill>
            </a:endParaRPr>
          </a:p>
          <a:p>
            <a:pPr indent="-293900" lvl="0" marL="26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Working with Databases</a:t>
            </a:r>
            <a:endParaRPr sz="1000">
              <a:solidFill>
                <a:schemeClr val="dk1"/>
              </a:solidFill>
            </a:endParaRPr>
          </a:p>
          <a:p>
            <a:pPr indent="-293900" lvl="0" marL="26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Machine Learning and </a:t>
            </a:r>
            <a:r>
              <a:rPr lang="en-GB" sz="1000">
                <a:solidFill>
                  <a:schemeClr val="dk1"/>
                </a:solidFill>
              </a:rPr>
              <a:t>Artificial</a:t>
            </a:r>
            <a:r>
              <a:rPr lang="en-GB" sz="1000">
                <a:solidFill>
                  <a:schemeClr val="dk1"/>
                </a:solidFill>
              </a:rPr>
              <a:t> Intelligence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5671388" y="1986175"/>
            <a:ext cx="151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3900" lvl="0" marL="26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</a:rPr>
              <a:t>Biochemistry</a:t>
            </a:r>
            <a:endParaRPr sz="1000">
              <a:solidFill>
                <a:schemeClr val="lt2"/>
              </a:solidFill>
            </a:endParaRPr>
          </a:p>
          <a:p>
            <a:pPr indent="-293900" lvl="0" marL="26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</a:rPr>
              <a:t>Cell Biology</a:t>
            </a:r>
            <a:endParaRPr sz="1000">
              <a:solidFill>
                <a:schemeClr val="lt2"/>
              </a:solidFill>
            </a:endParaRPr>
          </a:p>
          <a:p>
            <a:pPr indent="-293900" lvl="0" marL="26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</a:rPr>
              <a:t>Human Genetics</a:t>
            </a:r>
            <a:endParaRPr sz="1000">
              <a:solidFill>
                <a:schemeClr val="lt2"/>
              </a:solidFill>
            </a:endParaRPr>
          </a:p>
          <a:p>
            <a:pPr indent="-293900" lvl="0" marL="26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</a:rPr>
              <a:t>Microbiology</a:t>
            </a:r>
            <a:endParaRPr sz="1000">
              <a:solidFill>
                <a:schemeClr val="lt2"/>
              </a:solidFill>
            </a:endParaRPr>
          </a:p>
          <a:p>
            <a:pPr indent="-293900" lvl="0" marL="26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</a:rPr>
              <a:t>Virology</a:t>
            </a:r>
            <a:endParaRPr sz="1000">
              <a:solidFill>
                <a:schemeClr val="lt2"/>
              </a:solidFill>
            </a:endParaRPr>
          </a:p>
          <a:p>
            <a:pPr indent="-293900" lvl="0" marL="26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</a:rPr>
              <a:t>Plant Biology</a:t>
            </a:r>
            <a:endParaRPr sz="1000">
              <a:solidFill>
                <a:schemeClr val="lt2"/>
              </a:solidFill>
            </a:endParaRPr>
          </a:p>
          <a:p>
            <a:pPr indent="-293900" lvl="0" marL="26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</a:rPr>
              <a:t>And many more…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982013" y="2657950"/>
            <a:ext cx="20967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600" spcFirstLastPara="1" rIns="0" wrap="square" tIns="36000">
            <a:noAutofit/>
          </a:bodyPr>
          <a:lstStyle/>
          <a:p>
            <a:pPr indent="-293900" lvl="0" marL="266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Essential Mathematics</a:t>
            </a:r>
            <a:endParaRPr sz="1000">
              <a:solidFill>
                <a:schemeClr val="dk1"/>
              </a:solidFill>
            </a:endParaRPr>
          </a:p>
          <a:p>
            <a:pPr indent="-297075" lvl="0" marL="266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Statistical Methods and Testing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3328800" y="4828575"/>
            <a:ext cx="192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1"/>
                </a:solidFill>
              </a:rPr>
              <a:t>Credits</a:t>
            </a:r>
            <a:r>
              <a:rPr lang="en-GB" sz="600">
                <a:solidFill>
                  <a:schemeClr val="dk1"/>
                </a:solidFill>
              </a:rPr>
              <a:t> for </a:t>
            </a:r>
            <a:r>
              <a:rPr lang="en-GB" sz="600" u="sng">
                <a:solidFill>
                  <a:schemeClr val="hlink"/>
                </a:solidFill>
                <a:hlinkClick r:id="rId4"/>
              </a:rPr>
              <a:t>Venn Diagram for Bioinformatics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2" type="body"/>
          </p:nvPr>
        </p:nvSpPr>
        <p:spPr>
          <a:xfrm>
            <a:off x="356477" y="1429100"/>
            <a:ext cx="4827000" cy="2604000"/>
          </a:xfrm>
          <a:prstGeom prst="rect">
            <a:avLst/>
          </a:prstGeom>
        </p:spPr>
        <p:txBody>
          <a:bodyPr anchorCtr="0" anchor="t" bIns="67500" lIns="68575" spcFirstLastPara="1" rIns="68575" wrap="square" tIns="67500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Explore genomic data types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Use linux based commands to process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Practice using online tools to analyse sequencing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Understand basic concepts in sequence alignment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Investigate evolutionary links in taste receptors</a:t>
            </a:r>
            <a:endParaRPr sz="1600"/>
          </a:p>
        </p:txBody>
      </p:sp>
      <p:sp>
        <p:nvSpPr>
          <p:cNvPr id="143" name="Google Shape;143;p23"/>
          <p:cNvSpPr txBox="1"/>
          <p:nvPr>
            <p:ph type="title"/>
          </p:nvPr>
        </p:nvSpPr>
        <p:spPr>
          <a:xfrm>
            <a:off x="356484" y="660565"/>
            <a:ext cx="5838600" cy="71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Workshop Aims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034" y="1376363"/>
            <a:ext cx="191452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2583775" y="878450"/>
            <a:ext cx="326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AKA things to add to your resume later :p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1728000" y="4763775"/>
            <a:ext cx="7638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1"/>
                </a:solidFill>
              </a:rPr>
              <a:t>Image Taken from </a:t>
            </a:r>
            <a:r>
              <a:rPr lang="en-GB" sz="600" u="sng">
                <a:solidFill>
                  <a:schemeClr val="hlink"/>
                </a:solidFill>
                <a:hlinkClick r:id="rId4"/>
              </a:rPr>
              <a:t>https://www.multivu.com/players/English/8563651-bushs-beans-duke-spokes-dog-instagram-petcon/</a:t>
            </a:r>
            <a:r>
              <a:rPr lang="en-GB" sz="6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idx="2" type="body"/>
          </p:nvPr>
        </p:nvSpPr>
        <p:spPr>
          <a:xfrm>
            <a:off x="356484" y="1002703"/>
            <a:ext cx="5838600" cy="2604000"/>
          </a:xfrm>
          <a:prstGeom prst="rect">
            <a:avLst/>
          </a:prstGeom>
        </p:spPr>
        <p:txBody>
          <a:bodyPr anchorCtr="0" anchor="t" bIns="67500" lIns="68575" spcFirstLastPara="1" rIns="68575" wrap="square" tIns="675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700"/>
              <a:t>Open Firefox browser and go to: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3"/>
              </a:rPr>
              <a:t>https://wcscourses.github.io/genomeacademy</a:t>
            </a:r>
            <a:r>
              <a:rPr lang="en-GB" sz="1700"/>
              <a:t> 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2" name="Google Shape;152;p24"/>
          <p:cNvSpPr txBox="1"/>
          <p:nvPr>
            <p:ph type="title"/>
          </p:nvPr>
        </p:nvSpPr>
        <p:spPr>
          <a:xfrm>
            <a:off x="356474" y="286900"/>
            <a:ext cx="6717900" cy="71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1 - </a:t>
            </a:r>
            <a:r>
              <a:rPr lang="en-GB">
                <a:solidFill>
                  <a:schemeClr val="dk2"/>
                </a:solidFill>
              </a:rPr>
              <a:t>Introduction to Linux and Blasting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2500" y="1429100"/>
            <a:ext cx="2035149" cy="203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5420063" y="34642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linkClick r:id="rId5"/>
              </a:rPr>
              <a:t>https://wcscourses.github.io/genomeacademy</a:t>
            </a:r>
            <a:r>
              <a:rPr lang="en-GB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725" y="2571750"/>
            <a:ext cx="3830025" cy="10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813" y="1855071"/>
            <a:ext cx="4555391" cy="8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7650" y="3674301"/>
            <a:ext cx="4466625" cy="110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4"/>
          <p:cNvCxnSpPr/>
          <p:nvPr/>
        </p:nvCxnSpPr>
        <p:spPr>
          <a:xfrm flipH="1">
            <a:off x="2552825" y="3604650"/>
            <a:ext cx="666300" cy="382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idx="2" type="body"/>
          </p:nvPr>
        </p:nvSpPr>
        <p:spPr>
          <a:xfrm>
            <a:off x="374250" y="1038250"/>
            <a:ext cx="3706500" cy="3765600"/>
          </a:xfrm>
          <a:prstGeom prst="rect">
            <a:avLst/>
          </a:prstGeom>
        </p:spPr>
        <p:txBody>
          <a:bodyPr anchorCtr="0" anchor="t" bIns="67500" lIns="68575" spcFirstLastPara="1" rIns="68575" wrap="square" tIns="675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</a:rPr>
              <a:t>Step 1:</a:t>
            </a:r>
            <a:r>
              <a:rPr lang="en-GB"/>
              <a:t> Open Github &gt; </a:t>
            </a:r>
            <a:r>
              <a:rPr lang="en-GB"/>
              <a:t>Save/Download</a:t>
            </a:r>
            <a:r>
              <a:rPr lang="en-GB"/>
              <a:t> the file.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Or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Open Terminal in your PC &gt; wget command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Check?</a:t>
            </a:r>
            <a:r>
              <a:rPr lang="en-GB"/>
              <a:t> If file is in text format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</a:rPr>
              <a:t>Step 2:</a:t>
            </a:r>
            <a:r>
              <a:rPr lang="en-GB"/>
              <a:t> Right click files and open them with Gedit, the text editor on your pc.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Where is the file</a:t>
            </a:r>
            <a:r>
              <a:rPr b="1" lang="en-GB">
                <a:solidFill>
                  <a:schemeClr val="dk2"/>
                </a:solidFill>
              </a:rPr>
              <a:t>?</a:t>
            </a:r>
            <a:r>
              <a:rPr lang="en-GB"/>
              <a:t> Click on File Manager and search.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</a:rPr>
              <a:t>Step 3: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/>
              <a:t>Copy (control c) and paste (control v) the lines for Gene A (both name and sequence) into the new gedit page. You can then save this file (control s) as </a:t>
            </a:r>
            <a:r>
              <a:rPr b="1" lang="en-GB"/>
              <a:t>Gene_A.fasta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Repeat again for Gene B</a:t>
            </a:r>
            <a:endParaRPr/>
          </a:p>
        </p:txBody>
      </p:sp>
      <p:sp>
        <p:nvSpPr>
          <p:cNvPr id="164" name="Google Shape;164;p25"/>
          <p:cNvSpPr txBox="1"/>
          <p:nvPr>
            <p:ph type="title"/>
          </p:nvPr>
        </p:nvSpPr>
        <p:spPr>
          <a:xfrm>
            <a:off x="329834" y="322441"/>
            <a:ext cx="5838600" cy="71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1: </a:t>
            </a:r>
            <a:r>
              <a:rPr lang="en-GB">
                <a:solidFill>
                  <a:schemeClr val="dk2"/>
                </a:solidFill>
              </a:rPr>
              <a:t>Unmixing up of the Genes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b="0" l="0" r="27283" t="0"/>
          <a:stretch/>
        </p:blipFill>
        <p:spPr>
          <a:xfrm>
            <a:off x="4249575" y="1122238"/>
            <a:ext cx="3357999" cy="243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/>
          <p:nvPr/>
        </p:nvSpPr>
        <p:spPr>
          <a:xfrm>
            <a:off x="4177750" y="2378775"/>
            <a:ext cx="586200" cy="290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>
            <p:ph idx="2" type="body"/>
          </p:nvPr>
        </p:nvSpPr>
        <p:spPr>
          <a:xfrm>
            <a:off x="4177750" y="3642250"/>
            <a:ext cx="4167300" cy="1003200"/>
          </a:xfrm>
          <a:prstGeom prst="rect">
            <a:avLst/>
          </a:prstGeom>
          <a:ln>
            <a:noFill/>
          </a:ln>
        </p:spPr>
        <p:txBody>
          <a:bodyPr anchorCtr="0" anchor="t" bIns="67500" lIns="68575" spcFirstLastPara="1" rIns="68575" wrap="square" tIns="675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File Name</a:t>
            </a:r>
            <a:r>
              <a:rPr lang="en-GB"/>
              <a:t>: </a:t>
            </a:r>
            <a:r>
              <a:rPr b="1" lang="en-GB">
                <a:solidFill>
                  <a:schemeClr val="accent2"/>
                </a:solidFill>
              </a:rPr>
              <a:t>mIxUp_FiLe_hahahaha.fasta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AA84F"/>
                </a:solidFill>
              </a:rPr>
              <a:t>What does </a:t>
            </a:r>
            <a:r>
              <a:rPr b="1" lang="en-GB" sz="1000">
                <a:solidFill>
                  <a:srgbClr val="6AA84F"/>
                </a:solidFill>
              </a:rPr>
              <a:t>.fasta </a:t>
            </a:r>
            <a:r>
              <a:rPr lang="en-GB" sz="1000">
                <a:solidFill>
                  <a:srgbClr val="6AA84F"/>
                </a:solidFill>
              </a:rPr>
              <a:t>mean? FAST-ALL</a:t>
            </a:r>
            <a:endParaRPr sz="10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AA84F"/>
                </a:solidFill>
              </a:rPr>
              <a:t>FASTA format is a text-based format for representing either nucleotide sequences or amino acid (protein) sequences.</a:t>
            </a:r>
            <a:endParaRPr sz="10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idx="2" type="body"/>
          </p:nvPr>
        </p:nvSpPr>
        <p:spPr>
          <a:xfrm>
            <a:off x="329825" y="1080700"/>
            <a:ext cx="3883500" cy="3865200"/>
          </a:xfrm>
          <a:prstGeom prst="rect">
            <a:avLst/>
          </a:prstGeom>
        </p:spPr>
        <p:txBody>
          <a:bodyPr anchorCtr="0" anchor="t" bIns="67500" lIns="68575" spcFirstLastPara="1" rIns="68575" wrap="square" tIns="675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</a:rPr>
              <a:t>Step 1:</a:t>
            </a:r>
            <a:r>
              <a:rPr lang="en-GB"/>
              <a:t> </a:t>
            </a:r>
            <a:r>
              <a:rPr lang="en-GB"/>
              <a:t> Open Terminal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</a:rPr>
              <a:t>Step 2:</a:t>
            </a:r>
            <a:r>
              <a:rPr lang="en-GB"/>
              <a:t> </a:t>
            </a:r>
            <a:r>
              <a:rPr lang="en-GB"/>
              <a:t>Type command </a:t>
            </a:r>
            <a:r>
              <a:rPr b="1" lang="en-GB"/>
              <a:t>ls</a:t>
            </a:r>
            <a:r>
              <a:rPr lang="en-GB"/>
              <a:t> (small caps)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Check?</a:t>
            </a:r>
            <a:r>
              <a:rPr lang="en-GB"/>
              <a:t> </a:t>
            </a:r>
            <a:r>
              <a:rPr lang="en-GB"/>
              <a:t>Your saved file name should appear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</a:rPr>
              <a:t>Step 3:</a:t>
            </a:r>
            <a:r>
              <a:rPr lang="en-GB"/>
              <a:t> Run the grep command: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grep "&gt;" mIxUp_FiLe_hahahaha.fasta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/>
              <a:t>Note: </a:t>
            </a:r>
            <a:r>
              <a:rPr lang="en-GB" sz="1000"/>
              <a:t>Be careful to include the “” around the &gt; in your command. If you </a:t>
            </a:r>
            <a:r>
              <a:rPr lang="en-GB" sz="1000"/>
              <a:t>don't</a:t>
            </a:r>
            <a:r>
              <a:rPr lang="en-GB" sz="1000"/>
              <a:t>, the &gt; symbol is a command operator that writes outputs of commands to files.</a:t>
            </a:r>
            <a:endParaRPr sz="1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</a:rPr>
              <a:t>Step 4:</a:t>
            </a:r>
            <a:r>
              <a:rPr lang="en-GB"/>
              <a:t> Now we want to get a specific gene out - run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grep "&gt;Gene_A" -A1 mIxUp_FiLe_hahahaha.fasta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</a:rPr>
              <a:t>Step 5:</a:t>
            </a:r>
            <a:r>
              <a:rPr lang="en-GB"/>
              <a:t> Save the file using command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grep "&gt;Gene_A" -A1 mIxUp_FiLe_hahahaha.fasta &gt; Gene_A_command.fasta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2"/>
                </a:solidFill>
              </a:rPr>
              <a:t>Step 6:</a:t>
            </a:r>
            <a:r>
              <a:rPr lang="en-GB"/>
              <a:t> Repeat the commands for Gene B (hint - you can replace Gene_A with Gene_B)</a:t>
            </a:r>
            <a:endParaRPr/>
          </a:p>
        </p:txBody>
      </p:sp>
      <p:sp>
        <p:nvSpPr>
          <p:cNvPr id="173" name="Google Shape;173;p26"/>
          <p:cNvSpPr txBox="1"/>
          <p:nvPr>
            <p:ph type="title"/>
          </p:nvPr>
        </p:nvSpPr>
        <p:spPr>
          <a:xfrm>
            <a:off x="329834" y="322441"/>
            <a:ext cx="5838600" cy="71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2: </a:t>
            </a:r>
            <a:r>
              <a:rPr lang="en-GB">
                <a:solidFill>
                  <a:schemeClr val="dk2"/>
                </a:solidFill>
              </a:rPr>
              <a:t>Commands to help us get Genes out of the file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900" y="1228063"/>
            <a:ext cx="3040674" cy="18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>
            <p:ph idx="2" type="body"/>
          </p:nvPr>
        </p:nvSpPr>
        <p:spPr>
          <a:xfrm>
            <a:off x="4213300" y="3162550"/>
            <a:ext cx="4930800" cy="1890000"/>
          </a:xfrm>
          <a:prstGeom prst="rect">
            <a:avLst/>
          </a:prstGeom>
          <a:ln>
            <a:noFill/>
          </a:ln>
        </p:spPr>
        <p:txBody>
          <a:bodyPr anchorCtr="0" anchor="t" bIns="67500" lIns="68575" spcFirstLastPara="1" rIns="68575" wrap="square" tIns="675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Shortcut to open Terminal? </a:t>
            </a:r>
            <a:r>
              <a:rPr lang="en-GB" sz="1500">
                <a:solidFill>
                  <a:srgbClr val="E2EEFF"/>
                </a:solidFill>
                <a:highlight>
                  <a:srgbClr val="3A3F50"/>
                </a:highlight>
              </a:rPr>
              <a:t>Ctrl + Alt + 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AA84F"/>
                </a:solidFill>
              </a:rPr>
              <a:t>What is a </a:t>
            </a:r>
            <a:r>
              <a:rPr b="1" lang="en-GB">
                <a:solidFill>
                  <a:srgbClr val="6AA84F"/>
                </a:solidFill>
              </a:rPr>
              <a:t>Terminal</a:t>
            </a:r>
            <a:r>
              <a:rPr lang="en-GB">
                <a:solidFill>
                  <a:srgbClr val="6AA84F"/>
                </a:solidFill>
              </a:rPr>
              <a:t>?</a:t>
            </a:r>
            <a:endParaRPr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6AA84F"/>
              </a:buClr>
              <a:buSzPts val="1200"/>
              <a:buChar char="●"/>
            </a:pPr>
            <a:r>
              <a:rPr lang="en-GB">
                <a:solidFill>
                  <a:srgbClr val="6AA84F"/>
                </a:solidFill>
              </a:rPr>
              <a:t>It is a middle man which </a:t>
            </a:r>
            <a:r>
              <a:rPr lang="en-GB">
                <a:solidFill>
                  <a:srgbClr val="6AA84F"/>
                </a:solidFill>
              </a:rPr>
              <a:t>allows users to interact with their computer's operating system.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AA84F"/>
                </a:solidFill>
              </a:rPr>
              <a:t>What does command </a:t>
            </a:r>
            <a:r>
              <a:rPr b="1" lang="en-GB">
                <a:solidFill>
                  <a:srgbClr val="6AA84F"/>
                </a:solidFill>
              </a:rPr>
              <a:t>grep</a:t>
            </a:r>
            <a:r>
              <a:rPr lang="en-GB">
                <a:solidFill>
                  <a:srgbClr val="6AA84F"/>
                </a:solidFill>
              </a:rPr>
              <a:t> do? (full form: global regular expression print)</a:t>
            </a:r>
            <a:endParaRPr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6AA84F"/>
              </a:buClr>
              <a:buSzPts val="1200"/>
              <a:buChar char="●"/>
            </a:pPr>
            <a:r>
              <a:rPr lang="en-GB">
                <a:solidFill>
                  <a:srgbClr val="6AA84F"/>
                </a:solidFill>
              </a:rPr>
              <a:t>It is a useful command to search for matching patterns in a file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itle_3">
  <a:themeElements>
    <a:clrScheme name="Connecting Science">
      <a:dk1>
        <a:srgbClr val="000000"/>
      </a:dk1>
      <a:lt1>
        <a:srgbClr val="FFFFFF"/>
      </a:lt1>
      <a:dk2>
        <a:srgbClr val="009BB2"/>
      </a:dk2>
      <a:lt2>
        <a:srgbClr val="E91E63"/>
      </a:lt2>
      <a:accent1>
        <a:srgbClr val="2A512C"/>
      </a:accent1>
      <a:accent2>
        <a:srgbClr val="C91D1D"/>
      </a:accent2>
      <a:accent3>
        <a:srgbClr val="006171"/>
      </a:accent3>
      <a:accent4>
        <a:srgbClr val="FEC300"/>
      </a:accent4>
      <a:accent5>
        <a:srgbClr val="80C34B"/>
      </a:accent5>
      <a:accent6>
        <a:srgbClr val="9C27B2"/>
      </a:accent6>
      <a:hlink>
        <a:srgbClr val="F027B2"/>
      </a:hlink>
      <a:folHlink>
        <a:srgbClr val="F07F0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py and graphic_1">
  <a:themeElements>
    <a:clrScheme name="Connecting Science">
      <a:dk1>
        <a:srgbClr val="000000"/>
      </a:dk1>
      <a:lt1>
        <a:srgbClr val="FFFFFF"/>
      </a:lt1>
      <a:dk2>
        <a:srgbClr val="009BB2"/>
      </a:dk2>
      <a:lt2>
        <a:srgbClr val="E91E63"/>
      </a:lt2>
      <a:accent1>
        <a:srgbClr val="2A512C"/>
      </a:accent1>
      <a:accent2>
        <a:srgbClr val="C91D1D"/>
      </a:accent2>
      <a:accent3>
        <a:srgbClr val="006171"/>
      </a:accent3>
      <a:accent4>
        <a:srgbClr val="FEC300"/>
      </a:accent4>
      <a:accent5>
        <a:srgbClr val="80C34B"/>
      </a:accent5>
      <a:accent6>
        <a:srgbClr val="9C27B2"/>
      </a:accent6>
      <a:hlink>
        <a:srgbClr val="F027B2"/>
      </a:hlink>
      <a:folHlink>
        <a:srgbClr val="F07F0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